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4" r:id="rId4"/>
    <p:sldId id="257" r:id="rId5"/>
    <p:sldId id="258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No:03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B050"/>
                </a:solidFill>
                <a:latin typeface="Bookman Old Style" pitchFamily="18" charset="0"/>
              </a:rPr>
              <a:t>Topic: Formation of </a:t>
            </a:r>
            <a:r>
              <a:rPr lang="en-IN" sz="2800" b="1" dirty="0" err="1" smtClean="0">
                <a:solidFill>
                  <a:srgbClr val="00B050"/>
                </a:solidFill>
                <a:latin typeface="Bookman Old Style" pitchFamily="18" charset="0"/>
              </a:rPr>
              <a:t>Y</a:t>
            </a:r>
            <a:r>
              <a:rPr lang="en-IN" sz="2800" b="1" baseline="-25000" dirty="0" err="1" smtClean="0">
                <a:solidFill>
                  <a:srgbClr val="00B050"/>
                </a:solidFill>
                <a:latin typeface="Bookman Old Style" pitchFamily="18" charset="0"/>
              </a:rPr>
              <a:t>bus</a:t>
            </a:r>
            <a:r>
              <a:rPr lang="en-IN" sz="2800" b="1" dirty="0" smtClean="0">
                <a:solidFill>
                  <a:srgbClr val="00B050"/>
                </a:solidFill>
                <a:latin typeface="Bookman Old Style" pitchFamily="18" charset="0"/>
              </a:rPr>
              <a:t> Matrix - Problems</a:t>
            </a:r>
            <a:endParaRPr lang="en-IN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IN" sz="26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IN" sz="2600" baseline="-25000" dirty="0" err="1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IN" sz="2600" dirty="0" smtClean="0">
                <a:latin typeface="Times New Roman" pitchFamily="18" charset="0"/>
                <a:cs typeface="Times New Roman" pitchFamily="18" charset="0"/>
              </a:rPr>
              <a:t> Matrix by direct inspection method for the line data of power system network shown in figure below 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57200" y="1371600"/>
            <a:ext cx="3116553" cy="2818901"/>
            <a:chOff x="2317" y="10756"/>
            <a:chExt cx="5298" cy="2002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2317" y="10756"/>
              <a:ext cx="5026" cy="2002"/>
              <a:chOff x="3784" y="10518"/>
              <a:chExt cx="3990" cy="2085"/>
            </a:xfrm>
          </p:grpSpPr>
          <p:cxnSp>
            <p:nvCxnSpPr>
              <p:cNvPr id="16388" name="AutoShape 4"/>
              <p:cNvCxnSpPr>
                <a:cxnSpLocks noChangeShapeType="1"/>
              </p:cNvCxnSpPr>
              <p:nvPr/>
            </p:nvCxnSpPr>
            <p:spPr bwMode="auto">
              <a:xfrm>
                <a:off x="4334" y="10836"/>
                <a:ext cx="787" cy="0"/>
              </a:xfrm>
              <a:prstGeom prst="straightConnector1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6389" name="AutoShape 5"/>
              <p:cNvCxnSpPr>
                <a:cxnSpLocks noChangeShapeType="1"/>
              </p:cNvCxnSpPr>
              <p:nvPr/>
            </p:nvCxnSpPr>
            <p:spPr bwMode="auto">
              <a:xfrm>
                <a:off x="6385" y="10836"/>
                <a:ext cx="787" cy="0"/>
              </a:xfrm>
              <a:prstGeom prst="straightConnector1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6390" name="AutoShape 6"/>
              <p:cNvCxnSpPr>
                <a:cxnSpLocks noChangeShapeType="1"/>
              </p:cNvCxnSpPr>
              <p:nvPr/>
            </p:nvCxnSpPr>
            <p:spPr bwMode="auto">
              <a:xfrm>
                <a:off x="5459" y="12125"/>
                <a:ext cx="1125" cy="1"/>
              </a:xfrm>
              <a:prstGeom prst="straightConnector1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6391" name="AutoShape 7"/>
              <p:cNvCxnSpPr>
                <a:cxnSpLocks noChangeShapeType="1"/>
              </p:cNvCxnSpPr>
              <p:nvPr/>
            </p:nvCxnSpPr>
            <p:spPr bwMode="auto">
              <a:xfrm rot="16200000" flipH="1">
                <a:off x="4404" y="10903"/>
                <a:ext cx="1289" cy="1155"/>
              </a:xfrm>
              <a:prstGeom prst="bentConnector3">
                <a:avLst>
                  <a:gd name="adj1" fmla="val 49963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</p:cxnSp>
          <p:cxnSp>
            <p:nvCxnSpPr>
              <p:cNvPr id="16392" name="AutoShape 8"/>
              <p:cNvCxnSpPr>
                <a:cxnSpLocks noChangeShapeType="1"/>
              </p:cNvCxnSpPr>
              <p:nvPr/>
            </p:nvCxnSpPr>
            <p:spPr bwMode="auto">
              <a:xfrm rot="5400000">
                <a:off x="5997" y="11224"/>
                <a:ext cx="1289" cy="514"/>
              </a:xfrm>
              <a:prstGeom prst="bentConnector3">
                <a:avLst>
                  <a:gd name="adj1" fmla="val 49963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</p:cxnSp>
          <p:cxnSp>
            <p:nvCxnSpPr>
              <p:cNvPr id="16393" name="AutoShape 9"/>
              <p:cNvCxnSpPr>
                <a:cxnSpLocks noChangeShapeType="1"/>
              </p:cNvCxnSpPr>
              <p:nvPr/>
            </p:nvCxnSpPr>
            <p:spPr bwMode="auto">
              <a:xfrm>
                <a:off x="5023" y="10836"/>
                <a:ext cx="603" cy="385"/>
              </a:xfrm>
              <a:prstGeom prst="bentConnector3">
                <a:avLst>
                  <a:gd name="adj1" fmla="val 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</p:cxnSp>
          <p:cxnSp>
            <p:nvCxnSpPr>
              <p:cNvPr id="16394" name="AutoShape 10"/>
              <p:cNvCxnSpPr>
                <a:cxnSpLocks noChangeShapeType="1"/>
              </p:cNvCxnSpPr>
              <p:nvPr/>
            </p:nvCxnSpPr>
            <p:spPr bwMode="auto">
              <a:xfrm rot="10800000" flipV="1">
                <a:off x="5459" y="10836"/>
                <a:ext cx="1125" cy="385"/>
              </a:xfrm>
              <a:prstGeom prst="bentConnector3">
                <a:avLst>
                  <a:gd name="adj1" fmla="val 2218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</p:cxnSp>
          <p:sp>
            <p:nvSpPr>
              <p:cNvPr id="16395" name="Oval 11"/>
              <p:cNvSpPr>
                <a:spLocks noChangeArrowheads="1"/>
              </p:cNvSpPr>
              <p:nvPr/>
            </p:nvSpPr>
            <p:spPr bwMode="auto">
              <a:xfrm>
                <a:off x="3784" y="10518"/>
                <a:ext cx="504" cy="395"/>
              </a:xfrm>
              <a:prstGeom prst="ellipse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N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6" name="Oval 12"/>
              <p:cNvSpPr>
                <a:spLocks noChangeArrowheads="1"/>
              </p:cNvSpPr>
              <p:nvPr/>
            </p:nvSpPr>
            <p:spPr bwMode="auto">
              <a:xfrm>
                <a:off x="7270" y="10518"/>
                <a:ext cx="504" cy="338"/>
              </a:xfrm>
              <a:prstGeom prst="ellipse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N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en-US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7" name="Oval 13"/>
              <p:cNvSpPr>
                <a:spLocks noChangeArrowheads="1"/>
              </p:cNvSpPr>
              <p:nvPr/>
            </p:nvSpPr>
            <p:spPr bwMode="auto">
              <a:xfrm>
                <a:off x="5419" y="12229"/>
                <a:ext cx="504" cy="374"/>
              </a:xfrm>
              <a:prstGeom prst="ellipse">
                <a:avLst/>
              </a:prstGeom>
              <a:solidFill>
                <a:srgbClr val="FFFFFF"/>
              </a:solidFill>
              <a:ln w="317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IN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3871" y="10756"/>
              <a:ext cx="1943" cy="27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I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0.025+j0.1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99" name="Text Box 15"/>
            <p:cNvSpPr txBox="1">
              <a:spLocks noChangeArrowheads="1"/>
            </p:cNvSpPr>
            <p:nvPr/>
          </p:nvSpPr>
          <p:spPr bwMode="auto">
            <a:xfrm>
              <a:off x="2433" y="11709"/>
              <a:ext cx="2216" cy="4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IN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0.05+j0.2</a:t>
              </a:r>
              <a:endPara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5801" y="11838"/>
              <a:ext cx="1814" cy="3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I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0.02+j0.08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657600" y="4495800"/>
          <a:ext cx="4744404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468"/>
                <a:gridCol w="1581468"/>
                <a:gridCol w="1581468"/>
              </a:tblGrid>
              <a:tr h="53340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Y</a:t>
                      </a:r>
                      <a:r>
                        <a:rPr lang="en-US" b="1" baseline="-25000" dirty="0" err="1" smtClean="0"/>
                        <a:t>Bus</a:t>
                      </a:r>
                      <a:r>
                        <a:rPr lang="en-US" b="1" dirty="0" smtClean="0"/>
                        <a:t> Matrix by Direct Inspection Method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Y11 = y12+y13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Y12 = -y12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Y13 = -y13</a:t>
                      </a:r>
                      <a:endParaRPr lang="en-US" b="1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Y21 = -y21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Y22 = y21+y23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Y23 = -y23</a:t>
                      </a:r>
                      <a:endParaRPr lang="en-US" b="1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Y31 = -y31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Y32 = -y32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Y33 = y31+y32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876800" y="1295400"/>
          <a:ext cx="3048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29"/>
                <a:gridCol w="15120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z12 </a:t>
                      </a:r>
                      <a:r>
                        <a:rPr lang="en-US" b="1" dirty="0" smtClean="0"/>
                        <a:t>= </a:t>
                      </a:r>
                      <a:r>
                        <a:rPr lang="en-US" b="1" dirty="0" smtClean="0"/>
                        <a:t>z21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0.025+j×0.1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z13 </a:t>
                      </a:r>
                      <a:r>
                        <a:rPr lang="en-US" b="1" dirty="0" smtClean="0"/>
                        <a:t>= </a:t>
                      </a:r>
                      <a:r>
                        <a:rPr lang="en-US" b="1" dirty="0" smtClean="0"/>
                        <a:t>z31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0.05+j0.2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z23 </a:t>
                      </a:r>
                      <a:r>
                        <a:rPr lang="en-US" b="1" dirty="0" smtClean="0"/>
                        <a:t>= </a:t>
                      </a:r>
                      <a:r>
                        <a:rPr lang="en-US" b="1" dirty="0" smtClean="0"/>
                        <a:t>z32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0.02+j0.08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33400" y="42788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Fig: Power System Network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962400" y="2514600"/>
          <a:ext cx="4346638" cy="1752600"/>
        </p:xfrm>
        <a:graphic>
          <a:graphicData uri="http://schemas.openxmlformats.org/drawingml/2006/table">
            <a:tbl>
              <a:tblPr/>
              <a:tblGrid>
                <a:gridCol w="1500822"/>
                <a:gridCol w="683260"/>
                <a:gridCol w="692150"/>
                <a:gridCol w="692150"/>
                <a:gridCol w="778256"/>
              </a:tblGrid>
              <a:tr h="638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Line (Bus to Bus)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– 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2.353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-j9.412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– 3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0.08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2.941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-j11.765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– 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1.176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-j4.706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962400" y="1600200"/>
          <a:ext cx="4267200" cy="1752600"/>
        </p:xfrm>
        <a:graphic>
          <a:graphicData uri="http://schemas.openxmlformats.org/presentationml/2006/ole">
            <p:oleObj spid="_x0000_s21506" name="Equation" r:id="rId3" imgW="2336760" imgH="711000" progId="Equation.3">
              <p:embed/>
            </p:oleObj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4267200"/>
          <a:ext cx="8153400" cy="1447800"/>
        </p:xfrm>
        <a:graphic>
          <a:graphicData uri="http://schemas.openxmlformats.org/presentationml/2006/ole">
            <p:oleObj spid="_x0000_s21507" name="Equation" r:id="rId4" imgW="4317840" imgH="711000" progId="Equation.3">
              <p:embed/>
            </p:oleObj>
          </a:graphicData>
        </a:graphic>
      </p:graphicFrame>
      <p:grpSp>
        <p:nvGrpSpPr>
          <p:cNvPr id="4" name="Group 18"/>
          <p:cNvGrpSpPr/>
          <p:nvPr/>
        </p:nvGrpSpPr>
        <p:grpSpPr>
          <a:xfrm>
            <a:off x="685800" y="1524000"/>
            <a:ext cx="2819400" cy="2057400"/>
            <a:chOff x="4724400" y="4343400"/>
            <a:chExt cx="2819400" cy="20574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5181600" y="4648200"/>
              <a:ext cx="1981200" cy="1588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50292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 flipH="1" flipV="1">
              <a:off x="60198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47244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2390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172200" y="60960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5943600" y="46482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6515100" y="5143500"/>
              <a:ext cx="3048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6200000" flipV="1">
              <a:off x="5448300" y="5067300"/>
              <a:ext cx="381000" cy="304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6019800" y="48006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781800" y="52578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81600" y="53340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Form </a:t>
            </a:r>
            <a:r>
              <a:rPr kumimoji="0" lang="en-IN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Y</a:t>
            </a:r>
            <a:r>
              <a:rPr kumimoji="0" lang="en-IN" sz="26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bus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Matrix by direct inspection method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838200" y="1219200"/>
            <a:ext cx="7315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An incomplete nodal Admittance matrix for a 4-bus system with negligible charging admittance is given below. Find the missing terms.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133600"/>
            <a:ext cx="4038600" cy="16764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52474"/>
            <a:ext cx="7620000" cy="3329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by Direct Inspection Method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62400" y="1524000"/>
          <a:ext cx="4562220" cy="1752600"/>
        </p:xfrm>
        <a:graphic>
          <a:graphicData uri="http://schemas.openxmlformats.org/drawingml/2006/table">
            <a:tbl>
              <a:tblPr/>
              <a:tblGrid>
                <a:gridCol w="1500822"/>
                <a:gridCol w="757872"/>
                <a:gridCol w="757872"/>
                <a:gridCol w="767398"/>
                <a:gridCol w="778256"/>
              </a:tblGrid>
              <a:tr h="638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Line (Bus to Bus)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– 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2.353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-j9.412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– 3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0.08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2.941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-j11.765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– 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1.176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-j4.706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95600" y="3733800"/>
          <a:ext cx="3124200" cy="1219200"/>
        </p:xfrm>
        <a:graphic>
          <a:graphicData uri="http://schemas.openxmlformats.org/presentationml/2006/ole">
            <p:oleObj spid="_x0000_s1026" name="Equation" r:id="rId3" imgW="2336760" imgH="71100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5257800"/>
          <a:ext cx="7620000" cy="1295400"/>
        </p:xfrm>
        <a:graphic>
          <a:graphicData uri="http://schemas.openxmlformats.org/presentationml/2006/ole">
            <p:oleObj spid="_x0000_s1028" name="Equation" r:id="rId4" imgW="4317840" imgH="711000" progId="Equation.3">
              <p:embed/>
            </p:oleObj>
          </a:graphicData>
        </a:graphic>
      </p:graphicFrame>
      <p:grpSp>
        <p:nvGrpSpPr>
          <p:cNvPr id="6" name="Group 18"/>
          <p:cNvGrpSpPr/>
          <p:nvPr/>
        </p:nvGrpSpPr>
        <p:grpSpPr>
          <a:xfrm>
            <a:off x="685800" y="1524000"/>
            <a:ext cx="2819400" cy="2057400"/>
            <a:chOff x="4724400" y="4343400"/>
            <a:chExt cx="2819400" cy="2057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5181600" y="4648200"/>
              <a:ext cx="1981200" cy="1588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50292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60198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47244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2390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6172200" y="60960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5943600" y="46482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6515100" y="5143500"/>
              <a:ext cx="3048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6200000" flipV="1">
              <a:off x="5448300" y="5067300"/>
              <a:ext cx="381000" cy="304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6019800" y="48006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81800" y="52578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81600" y="53340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3352800"/>
          <a:ext cx="3286443" cy="182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1"/>
                <a:gridCol w="821085"/>
                <a:gridCol w="474315"/>
                <a:gridCol w="425567"/>
                <a:gridCol w="651075"/>
              </a:tblGrid>
              <a:tr h="580198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[A]</a:t>
                      </a:r>
                      <a:endParaRPr lang="en-IN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Node/ elements</a:t>
                      </a:r>
                      <a:endParaRPr lang="en-IN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IN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IN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IN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59170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-1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IN" sz="2000" dirty="0"/>
                    </a:p>
                  </a:txBody>
                  <a:tcPr/>
                </a:tc>
              </a:tr>
              <a:tr h="182879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-1</a:t>
                      </a:r>
                      <a:endParaRPr lang="en-IN" sz="2000" dirty="0"/>
                    </a:p>
                  </a:txBody>
                  <a:tcPr/>
                </a:tc>
              </a:tr>
              <a:tr h="454061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-1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by Singular Transformation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8"/>
          <p:cNvGrpSpPr/>
          <p:nvPr/>
        </p:nvGrpSpPr>
        <p:grpSpPr>
          <a:xfrm>
            <a:off x="4648200" y="3657600"/>
            <a:ext cx="2819400" cy="2057400"/>
            <a:chOff x="4724400" y="4343400"/>
            <a:chExt cx="2819400" cy="20574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181600" y="4648200"/>
              <a:ext cx="1981200" cy="1588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50292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6019800" y="4800600"/>
              <a:ext cx="1295400" cy="990600"/>
            </a:xfrm>
            <a:prstGeom prst="line">
              <a:avLst/>
            </a:prstGeom>
            <a:ln w="28575">
              <a:headEnd type="oval" w="med" len="med"/>
              <a:tailEnd type="oval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7244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7239000" y="43434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6172200" y="6096000"/>
              <a:ext cx="304800" cy="3048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943600" y="46482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6515100" y="5143500"/>
              <a:ext cx="304800" cy="228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6200000" flipV="1">
              <a:off x="5448300" y="5067300"/>
              <a:ext cx="381000" cy="304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6019800" y="48006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IN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81800" y="52578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IN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81600" y="5334000"/>
              <a:ext cx="3048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IN" dirty="0"/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962400" y="1524000"/>
          <a:ext cx="4346638" cy="1752600"/>
        </p:xfrm>
        <a:graphic>
          <a:graphicData uri="http://schemas.openxmlformats.org/drawingml/2006/table">
            <a:tbl>
              <a:tblPr/>
              <a:tblGrid>
                <a:gridCol w="1500822"/>
                <a:gridCol w="683260"/>
                <a:gridCol w="692150"/>
                <a:gridCol w="692150"/>
                <a:gridCol w="778256"/>
              </a:tblGrid>
              <a:tr h="638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Line (Bus to Bus)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 (p.u.)</a:t>
                      </a:r>
                      <a:endParaRPr lang="en-IN" sz="14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– 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2.353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-j9.412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– 3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0.02</a:t>
                      </a:r>
                      <a:endParaRPr lang="en-IN" sz="14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0.08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2.941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-j11.765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– 1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0.2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1.176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-j4.706</a:t>
                      </a:r>
                      <a:endParaRPr lang="en-IN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0" y="1295400"/>
          <a:ext cx="6705600" cy="990600"/>
        </p:xfrm>
        <a:graphic>
          <a:graphicData uri="http://schemas.openxmlformats.org/presentationml/2006/ole">
            <p:oleObj spid="_x0000_s2050" name="Equation" r:id="rId3" imgW="4724280" imgH="7110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524000"/>
            <a:ext cx="22098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Primitive Admittance Matrix is</a:t>
            </a:r>
            <a:endParaRPr lang="en-IN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66800" y="2743200"/>
          <a:ext cx="2260600" cy="1371600"/>
        </p:xfrm>
        <a:graphic>
          <a:graphicData uri="http://schemas.openxmlformats.org/presentationml/2006/ole">
            <p:oleObj spid="_x0000_s2051" name="Equation" r:id="rId4" imgW="1257120" imgH="7110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7200" y="4495800"/>
          <a:ext cx="8305800" cy="1219200"/>
        </p:xfrm>
        <a:graphic>
          <a:graphicData uri="http://schemas.openxmlformats.org/presentationml/2006/ole">
            <p:oleObj spid="_x0000_s2052" name="Equation" r:id="rId5" imgW="5397480" imgH="711000" progId="Equation.3">
              <p:embed/>
            </p:oleObj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by Singular Transformation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038600" y="2971800"/>
          <a:ext cx="2819400" cy="609600"/>
        </p:xfrm>
        <a:graphic>
          <a:graphicData uri="http://schemas.openxmlformats.org/presentationml/2006/ole">
            <p:oleObj spid="_x0000_s2053" name="Equation" r:id="rId6" imgW="10666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38200" y="2057401"/>
          <a:ext cx="7543800" cy="1181500"/>
        </p:xfrm>
        <a:graphic>
          <a:graphicData uri="http://schemas.openxmlformats.org/presentationml/2006/ole">
            <p:oleObj spid="_x0000_s3074" name="Equation" r:id="rId3" imgW="5155920" imgH="7110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43000" y="4470400"/>
          <a:ext cx="6631214" cy="1092200"/>
        </p:xfrm>
        <a:graphic>
          <a:graphicData uri="http://schemas.openxmlformats.org/presentationml/2006/ole">
            <p:oleObj spid="_x0000_s3075" name="Equation" r:id="rId4" imgW="4317840" imgH="711000" progId="Equation.3">
              <p:embed/>
            </p:oleObj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Ybus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Matrix by Singular Transformation - Problem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384</Words>
  <Application>Microsoft Office PowerPoint</Application>
  <PresentationFormat>On-screen Show (4:3)</PresentationFormat>
  <Paragraphs>138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Slide 1</vt:lpstr>
      <vt:lpstr>Form Ybus Matrix by direct inspection method for the line data of power system network shown in figure below </vt:lpstr>
      <vt:lpstr>Slide 3</vt:lpstr>
      <vt:lpstr>Formation of Ybus Matrix - Problem</vt:lpstr>
      <vt:lpstr>Formation of Ybus Matrix - Problem</vt:lpstr>
      <vt:lpstr>Formation of Ybus Matrix by Direct Inspection Method - Problem</vt:lpstr>
      <vt:lpstr>Formation of Ybus Matrix by Singular Transformation - Problem</vt:lpstr>
      <vt:lpstr>Formation of Ybus Matrix by Singular Transformation - Problem</vt:lpstr>
      <vt:lpstr>Formation of Ybus Matrix by Singular Transformation - Problem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57</cp:revision>
  <dcterms:created xsi:type="dcterms:W3CDTF">2006-08-16T00:00:00Z</dcterms:created>
  <dcterms:modified xsi:type="dcterms:W3CDTF">2023-03-26T15:38:29Z</dcterms:modified>
</cp:coreProperties>
</file>